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B25"/>
    <a:srgbClr val="FFFF85"/>
    <a:srgbClr val="EC205F"/>
    <a:srgbClr val="F897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34" autoAdjust="0"/>
  </p:normalViewPr>
  <p:slideViewPr>
    <p:cSldViewPr snapToObjects="1">
      <p:cViewPr>
        <p:scale>
          <a:sx n="100" d="100"/>
          <a:sy n="100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EE4DF-3A31-45CF-A77B-2CE56C3584EC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12161-333C-4EDE-801A-0C6D6596E8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7" descr="Circuit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Snip Single Corner Rectangle 8"/>
          <p:cNvSpPr/>
          <p:nvPr/>
        </p:nvSpPr>
        <p:spPr>
          <a:xfrm>
            <a:off x="953036" y="270455"/>
            <a:ext cx="7740202" cy="1854560"/>
          </a:xfrm>
          <a:prstGeom prst="snip1Rect">
            <a:avLst/>
          </a:prstGeom>
          <a:gradFill>
            <a:gsLst>
              <a:gs pos="0">
                <a:schemeClr val="accent3">
                  <a:lumMod val="75000"/>
                  <a:alpha val="70000"/>
                </a:schemeClr>
              </a:gs>
              <a:gs pos="50000">
                <a:schemeClr val="accent3">
                  <a:lumMod val="40000"/>
                  <a:lumOff val="60000"/>
                  <a:alpha val="7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Circuitry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nip Single Corner Rectangle 8"/>
          <p:cNvSpPr/>
          <p:nvPr userDrawn="1"/>
        </p:nvSpPr>
        <p:spPr>
          <a:xfrm>
            <a:off x="952500" y="269875"/>
            <a:ext cx="7740650" cy="1855788"/>
          </a:xfrm>
          <a:prstGeom prst="snip1Rect">
            <a:avLst/>
          </a:prstGeom>
          <a:gradFill>
            <a:gsLst>
              <a:gs pos="0">
                <a:schemeClr val="accent3">
                  <a:lumMod val="75000"/>
                  <a:alpha val="70000"/>
                </a:schemeClr>
              </a:gs>
              <a:gs pos="50000">
                <a:schemeClr val="accent3">
                  <a:lumMod val="40000"/>
                  <a:lumOff val="60000"/>
                  <a:alpha val="7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80740-2A9F-426F-ACED-78EE434AF091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D7782-B265-48A3-B660-15FC1B9DB8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021ED-A366-4971-9ABB-BD69D386FCBB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88790-7F57-4E9B-B374-C27208C4A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26A8-6EF2-466F-AEFC-39A5546D313C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EF45B-2E42-4FFE-A8B6-3DE2047EB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627E-5E34-4E4A-95E4-D8EBE4FFD11F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4C3A-A800-45C3-97D2-7329BCE33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E890E-DBB2-46ED-B6DF-F947ABB68C69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4BE4B-83C3-4594-AFC1-09E1F6763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99B3A-C9DE-4196-B5DB-ED7EE65CCFE8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2861D-7F63-44C4-B5BF-9179E3C05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739EE-F646-40DA-9CF5-287DB9FA52E0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6D9F4-7B31-4934-9630-04CA39EA3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CAF4D-C700-4940-8FBF-7A3D90C84836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6FED4-9359-4C53-90DD-AD3AE9B20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B3DA1-9EF8-4701-842A-81C702730282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40BD7-D477-4EDF-94CF-4B2A34CB2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B911E-FA77-4462-8999-EB3943FB3A4F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69CE-1269-49CB-AC60-EAFE304CD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0CD60-71AD-4721-8354-BF218C940F51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0FC1A4-BC36-4D3D-8AE2-ED7750DFB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7" descr="Circuitr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938151" y="274638"/>
            <a:ext cx="7748649" cy="6268666"/>
          </a:xfrm>
          <a:prstGeom prst="round2Diag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stana1980_80@mail.ru" TargetMode="External"/><Relationship Id="rId2" Type="http://schemas.openxmlformats.org/officeDocument/2006/relationships/hyperlink" Target="mailto:dtnet@rambler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1133474" y="349250"/>
            <a:ext cx="7305675" cy="1470025"/>
          </a:xfrm>
        </p:spPr>
        <p:txBody>
          <a:bodyPr>
            <a:normAutofit/>
          </a:bodyPr>
          <a:lstStyle/>
          <a:p>
            <a:pPr algn="r"/>
            <a:r>
              <a:rPr lang="ru-RU" sz="4600" i="1" dirty="0" smtClean="0">
                <a:latin typeface="Bauhaus 93" pitchFamily="82" charset="0"/>
              </a:rPr>
              <a:t>ТОО </a:t>
            </a:r>
            <a:r>
              <a:rPr lang="en-US" sz="4600" i="1" dirty="0" smtClean="0">
                <a:latin typeface="Algerian" pitchFamily="82" charset="0"/>
              </a:rPr>
              <a:t>“</a:t>
            </a:r>
            <a:r>
              <a:rPr lang="en-US" sz="4600" i="1" dirty="0" err="1" smtClean="0">
                <a:latin typeface="Algerian" pitchFamily="82" charset="0"/>
              </a:rPr>
              <a:t>Maks</a:t>
            </a:r>
            <a:r>
              <a:rPr lang="en-US" sz="4600" i="1" dirty="0" smtClean="0">
                <a:latin typeface="Algerian" pitchFamily="82" charset="0"/>
              </a:rPr>
              <a:t> Co LTD 2007”</a:t>
            </a:r>
          </a:p>
        </p:txBody>
      </p:sp>
      <p:sp>
        <p:nvSpPr>
          <p:cNvPr id="4" name="AutoShape 49"/>
          <p:cNvSpPr>
            <a:spLocks noChangeArrowheads="1"/>
          </p:cNvSpPr>
          <p:nvPr/>
        </p:nvSpPr>
        <p:spPr bwMode="auto">
          <a:xfrm>
            <a:off x="1428750" y="3028950"/>
            <a:ext cx="5669829" cy="590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3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rgbClr val="000000"/>
                </a:solidFill>
              </a:rPr>
              <a:t>Направления деятельности компании </a:t>
            </a:r>
            <a:endParaRPr lang="en-US" dirty="0"/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1457325" y="4029075"/>
            <a:ext cx="5714999" cy="5226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3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rgbClr val="000000"/>
                </a:solidFill>
              </a:rPr>
              <a:t>Выполненные работы</a:t>
            </a:r>
            <a:endParaRPr lang="en-US" dirty="0"/>
          </a:p>
        </p:txBody>
      </p: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6665731" y="4170694"/>
            <a:ext cx="333375" cy="304800"/>
            <a:chOff x="2078" y="1680"/>
            <a:chExt cx="1615" cy="1615"/>
          </a:xfrm>
        </p:grpSpPr>
        <p:sp>
          <p:nvSpPr>
            <p:cNvPr id="14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6591778" y="3202444"/>
            <a:ext cx="333375" cy="304800"/>
            <a:chOff x="2078" y="1680"/>
            <a:chExt cx="1615" cy="1615"/>
          </a:xfrm>
        </p:grpSpPr>
        <p:sp>
          <p:nvSpPr>
            <p:cNvPr id="2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14400" y="1166800"/>
            <a:ext cx="7606145" cy="49593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Структурное проектирование слаботочных сетей системы</a:t>
            </a:r>
            <a:r>
              <a:rPr lang="en-US" sz="1800" dirty="0" smtClean="0"/>
              <a:t>, </a:t>
            </a:r>
            <a:r>
              <a:rPr lang="ru-RU" sz="1800" dirty="0" smtClean="0"/>
              <a:t>в том числе видеонаблюдения (аналоговые и на базе </a:t>
            </a:r>
            <a:r>
              <a:rPr lang="en-US" sz="1800" dirty="0" smtClean="0"/>
              <a:t>IP</a:t>
            </a:r>
            <a:r>
              <a:rPr lang="ru-RU" sz="1800" dirty="0" smtClean="0"/>
              <a:t> сетей), локальные вычислительные сети (проводные Гигабитный </a:t>
            </a:r>
            <a:r>
              <a:rPr lang="ru-RU" sz="1800" dirty="0" err="1" smtClean="0"/>
              <a:t>Ethernet</a:t>
            </a:r>
            <a:r>
              <a:rPr lang="ru-RU" sz="1800" dirty="0" smtClean="0"/>
              <a:t>, 10-гигабитный </a:t>
            </a:r>
            <a:r>
              <a:rPr lang="en-US" sz="1800" dirty="0" smtClean="0"/>
              <a:t>Ethernet </a:t>
            </a:r>
            <a:r>
              <a:rPr lang="ru-RU" sz="1800" dirty="0" smtClean="0"/>
              <a:t>и беспроводные </a:t>
            </a:r>
            <a:r>
              <a:rPr lang="en-US" sz="1800" dirty="0" err="1" smtClean="0"/>
              <a:t>Wi</a:t>
            </a:r>
            <a:r>
              <a:rPr lang="ru-RU" sz="1800" dirty="0" smtClean="0"/>
              <a:t>-</a:t>
            </a:r>
            <a:r>
              <a:rPr lang="en-US" sz="1800" dirty="0" smtClean="0"/>
              <a:t>FI</a:t>
            </a:r>
            <a:r>
              <a:rPr lang="ru-RU" sz="1800" dirty="0" smtClean="0"/>
              <a:t>,  </a:t>
            </a:r>
            <a:r>
              <a:rPr lang="en-US" sz="1800" dirty="0" err="1" smtClean="0"/>
              <a:t>WiMax</a:t>
            </a:r>
            <a:r>
              <a:rPr lang="ru-RU" sz="1800" dirty="0" smtClean="0"/>
              <a:t>)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Расчет  СКС на базе программного комплекса</a:t>
            </a:r>
            <a:r>
              <a:rPr lang="en-US" sz="1800" dirty="0" smtClean="0"/>
              <a:t>, </a:t>
            </a:r>
            <a:r>
              <a:rPr lang="ru-RU" sz="1800" dirty="0" smtClean="0"/>
              <a:t> с выдачей отчетов</a:t>
            </a:r>
            <a:r>
              <a:rPr lang="en-US" sz="1800" dirty="0" smtClean="0"/>
              <a:t>,</a:t>
            </a:r>
            <a:r>
              <a:rPr lang="ru-RU" sz="1800" dirty="0" smtClean="0"/>
              <a:t>  по ходу внесения изменений  в параметры сети и ее структуры.   </a:t>
            </a:r>
          </a:p>
          <a:p>
            <a:pPr lvl="0" algn="just">
              <a:buFont typeface="Wingdings" pitchFamily="2" charset="2"/>
              <a:buChar char="v"/>
            </a:pPr>
            <a:r>
              <a:rPr lang="kk-KZ" sz="1800" dirty="0" smtClean="0"/>
              <a:t>Монтаж </a:t>
            </a:r>
            <a:r>
              <a:rPr lang="kk-KZ" sz="1800" dirty="0" smtClean="0"/>
              <a:t>слаботочных сетей</a:t>
            </a:r>
            <a:r>
              <a:rPr lang="en-US" sz="1800" dirty="0" smtClean="0"/>
              <a:t>,</a:t>
            </a:r>
            <a:r>
              <a:rPr lang="kk-KZ" sz="1800" dirty="0" smtClean="0"/>
              <a:t> </a:t>
            </a:r>
            <a:r>
              <a:rPr lang="ru-RU" sz="1800" dirty="0" smtClean="0"/>
              <a:t> в том числе</a:t>
            </a:r>
            <a:r>
              <a:rPr lang="en-US" sz="1800" dirty="0" smtClean="0"/>
              <a:t>,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1800" dirty="0" smtClean="0"/>
              <a:t>-  </a:t>
            </a:r>
            <a:r>
              <a:rPr lang="ru-RU" sz="1800" dirty="0" smtClean="0"/>
              <a:t>систем видеонаблюдения</a:t>
            </a:r>
            <a:r>
              <a:rPr lang="en-US" sz="1800" dirty="0" smtClean="0"/>
              <a:t>, </a:t>
            </a:r>
            <a:r>
              <a:rPr lang="ru-RU" sz="1800" dirty="0" smtClean="0"/>
              <a:t>на базе </a:t>
            </a:r>
            <a:r>
              <a:rPr lang="en-US" sz="1800" dirty="0" smtClean="0"/>
              <a:t>IP </a:t>
            </a:r>
            <a:r>
              <a:rPr lang="ru-RU" sz="1800" dirty="0" smtClean="0"/>
              <a:t>сетей</a:t>
            </a:r>
            <a:r>
              <a:rPr lang="en-US" sz="1800" dirty="0" smtClean="0"/>
              <a:t> </a:t>
            </a:r>
            <a:r>
              <a:rPr lang="ru-RU" sz="1800" dirty="0" smtClean="0"/>
              <a:t>и аналоговые системы</a:t>
            </a:r>
            <a:endParaRPr lang="en-US" sz="1800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1800" dirty="0" smtClean="0"/>
              <a:t>- </a:t>
            </a:r>
            <a:r>
              <a:rPr lang="ru-RU" sz="1800" dirty="0" smtClean="0"/>
              <a:t>монтаж локальных вычислительных сетей (проводные Гигабитный </a:t>
            </a:r>
            <a:r>
              <a:rPr lang="ru-RU" sz="1800" dirty="0" err="1" smtClean="0"/>
              <a:t>Ethernet</a:t>
            </a:r>
            <a:r>
              <a:rPr lang="ru-RU" sz="1800" dirty="0" smtClean="0"/>
              <a:t>, 10-гигабитный </a:t>
            </a:r>
            <a:r>
              <a:rPr lang="en-US" sz="1800" dirty="0" smtClean="0"/>
              <a:t>Ethernet </a:t>
            </a:r>
            <a:endParaRPr lang="ru-RU" sz="1800" dirty="0" smtClean="0"/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/>
              <a:t>- беспроводные </a:t>
            </a:r>
            <a:r>
              <a:rPr lang="en-US" sz="1800" dirty="0" err="1" smtClean="0"/>
              <a:t>Wi</a:t>
            </a:r>
            <a:r>
              <a:rPr lang="ru-RU" sz="1800" dirty="0" smtClean="0"/>
              <a:t> </a:t>
            </a:r>
            <a:r>
              <a:rPr lang="en-US" sz="1800" dirty="0" err="1" smtClean="0"/>
              <a:t>Fi</a:t>
            </a:r>
            <a:r>
              <a:rPr lang="ru-RU" sz="1800" dirty="0" smtClean="0"/>
              <a:t>, </a:t>
            </a:r>
            <a:r>
              <a:rPr lang="en-US" sz="1800" dirty="0" err="1" smtClean="0"/>
              <a:t>Wi</a:t>
            </a:r>
            <a:r>
              <a:rPr lang="ru-RU" sz="1800" dirty="0" smtClean="0"/>
              <a:t> </a:t>
            </a:r>
            <a:r>
              <a:rPr lang="en-US" sz="1800" dirty="0" smtClean="0"/>
              <a:t>Max</a:t>
            </a:r>
            <a:r>
              <a:rPr lang="ru-RU" sz="1800" dirty="0" smtClean="0"/>
              <a:t>),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/>
              <a:t>- телефонизация зданий, установка и настройка телефонных станций (аналоговых, </a:t>
            </a:r>
            <a:r>
              <a:rPr lang="en-US" sz="1800" dirty="0" smtClean="0"/>
              <a:t>IP </a:t>
            </a:r>
            <a:r>
              <a:rPr lang="kk-KZ" sz="1800" dirty="0" smtClean="0"/>
              <a:t>станций(шлюзов)</a:t>
            </a:r>
            <a:endParaRPr lang="ru-RU" sz="1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Настройка </a:t>
            </a:r>
            <a:r>
              <a:rPr lang="ru-RU" sz="1800" dirty="0" smtClean="0"/>
              <a:t>программно-аппаратных комплексов для провайдеров (системы </a:t>
            </a:r>
            <a:r>
              <a:rPr lang="ru-RU" sz="1800" dirty="0" err="1" smtClean="0"/>
              <a:t>биллинга</a:t>
            </a:r>
            <a:r>
              <a:rPr lang="ru-RU" sz="1800" dirty="0" smtClean="0"/>
              <a:t> и учета трафика)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/>
              <a:t>Проектирование </a:t>
            </a:r>
            <a:r>
              <a:rPr lang="ru-RU" sz="1800" dirty="0" smtClean="0"/>
              <a:t>и монтаж систем IP телефонии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/>
              <a:t>Проектирование </a:t>
            </a:r>
            <a:r>
              <a:rPr lang="ru-RU" sz="1800" dirty="0" smtClean="0"/>
              <a:t>и монтаж систем, сетей для бездисковых рабочих станций (терминалов)</a:t>
            </a:r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44916" y="429490"/>
            <a:ext cx="55227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spc="-15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Направления деятельности компании </a:t>
            </a:r>
            <a:endParaRPr lang="ru-RU" sz="2400" spc="-150" dirty="0">
              <a:ln w="1016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371600" y="540327"/>
            <a:ext cx="7121236" cy="55858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Поставка, монтаж проекционного оборудования (проекционные экраны, проекторы)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Поставка и настройка сетевого активного оборудования коммутаторов 2\3\4 уровня, </a:t>
            </a:r>
            <a:r>
              <a:rPr lang="en-US" sz="1800" dirty="0" smtClean="0"/>
              <a:t> </a:t>
            </a:r>
            <a:r>
              <a:rPr lang="ru-RU" sz="1800" dirty="0" err="1" smtClean="0"/>
              <a:t>маршрутизаторов</a:t>
            </a:r>
            <a:r>
              <a:rPr lang="ru-RU" sz="1800" dirty="0" smtClean="0"/>
              <a:t>  </a:t>
            </a:r>
            <a:r>
              <a:rPr lang="en-US" sz="1800" dirty="0" smtClean="0"/>
              <a:t>Cisco</a:t>
            </a:r>
            <a:r>
              <a:rPr lang="ru-RU" sz="1800" dirty="0" smtClean="0"/>
              <a:t>, </a:t>
            </a:r>
            <a:r>
              <a:rPr lang="en-US" sz="1800" dirty="0" smtClean="0"/>
              <a:t>Juniper</a:t>
            </a:r>
            <a:r>
              <a:rPr lang="ru-RU" sz="1800" dirty="0" smtClean="0"/>
              <a:t>, </a:t>
            </a:r>
            <a:r>
              <a:rPr lang="en-US" sz="1800" dirty="0" smtClean="0"/>
              <a:t>D</a:t>
            </a:r>
            <a:r>
              <a:rPr lang="ru-RU" sz="1800" dirty="0" smtClean="0"/>
              <a:t>-</a:t>
            </a:r>
            <a:r>
              <a:rPr lang="en-US" sz="1800" dirty="0" smtClean="0"/>
              <a:t>link</a:t>
            </a:r>
            <a:r>
              <a:rPr lang="ru-RU" sz="1800" dirty="0" smtClean="0"/>
              <a:t>, на основе </a:t>
            </a:r>
            <a:r>
              <a:rPr lang="en-US" sz="1800" dirty="0" smtClean="0"/>
              <a:t>Unix</a:t>
            </a:r>
            <a:r>
              <a:rPr lang="ru-RU" sz="1800" dirty="0" smtClean="0"/>
              <a:t>/</a:t>
            </a:r>
            <a:r>
              <a:rPr lang="en-US" sz="1800" dirty="0" smtClean="0"/>
              <a:t>Linux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237" y="1197857"/>
            <a:ext cx="2088434" cy="1416751"/>
          </a:xfrm>
          <a:prstGeom prst="rect">
            <a:avLst/>
          </a:prstGeom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700" y="1197857"/>
            <a:ext cx="2518132" cy="1416751"/>
          </a:xfrm>
          <a:prstGeom prst="rect">
            <a:avLst/>
          </a:prstGeom>
        </p:spPr>
      </p:pic>
      <p:pic>
        <p:nvPicPr>
          <p:cNvPr id="20" name="Рисунок 19" descr="1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0588" y="1197857"/>
            <a:ext cx="2432396" cy="1416751"/>
          </a:xfrm>
          <a:prstGeom prst="rect">
            <a:avLst/>
          </a:prstGeom>
        </p:spPr>
      </p:pic>
      <p:pic>
        <p:nvPicPr>
          <p:cNvPr id="21" name="Рисунок 20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237" y="3881440"/>
            <a:ext cx="2582883" cy="950817"/>
          </a:xfrm>
          <a:prstGeom prst="rect">
            <a:avLst/>
          </a:prstGeom>
        </p:spPr>
      </p:pic>
      <p:pic>
        <p:nvPicPr>
          <p:cNvPr id="22" name="Рисунок 21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343" y="3881440"/>
            <a:ext cx="2748881" cy="950818"/>
          </a:xfrm>
          <a:prstGeom prst="rect">
            <a:avLst/>
          </a:prstGeom>
        </p:spPr>
      </p:pic>
      <p:pic>
        <p:nvPicPr>
          <p:cNvPr id="23" name="Рисунок 22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4237" y="5057784"/>
            <a:ext cx="3270049" cy="809170"/>
          </a:xfrm>
          <a:prstGeom prst="rect">
            <a:avLst/>
          </a:prstGeom>
        </p:spPr>
      </p:pic>
      <p:pic>
        <p:nvPicPr>
          <p:cNvPr id="24" name="Рисунок 23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4200" y="3881440"/>
            <a:ext cx="1628784" cy="950819"/>
          </a:xfrm>
          <a:prstGeom prst="rect">
            <a:avLst/>
          </a:prstGeom>
        </p:spPr>
      </p:pic>
      <p:pic>
        <p:nvPicPr>
          <p:cNvPr id="25" name="Рисунок 24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5057784"/>
            <a:ext cx="1738185" cy="794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675" y="495300"/>
            <a:ext cx="7477124" cy="5630864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Проектирование и монтаж систем аудио видео конференцсвязи (на базе оборудования </a:t>
            </a:r>
            <a:r>
              <a:rPr lang="en-US" sz="1800" dirty="0" smtClean="0"/>
              <a:t>Bosh, </a:t>
            </a:r>
            <a:r>
              <a:rPr lang="ru-RU" sz="1800" dirty="0" err="1" smtClean="0"/>
              <a:t>Polycom</a:t>
            </a:r>
            <a:r>
              <a:rPr lang="ru-RU" sz="1800" dirty="0" smtClean="0"/>
              <a:t>, </a:t>
            </a:r>
            <a:r>
              <a:rPr lang="ru-RU" sz="1800" dirty="0" err="1" smtClean="0"/>
              <a:t>Tandberg</a:t>
            </a:r>
            <a:r>
              <a:rPr lang="ru-RU" sz="1800" dirty="0" smtClean="0"/>
              <a:t>, </a:t>
            </a:r>
            <a:r>
              <a:rPr lang="ru-RU" sz="1800" dirty="0" err="1" smtClean="0"/>
              <a:t>Videoport</a:t>
            </a:r>
            <a:r>
              <a:rPr lang="ru-RU" sz="1800" dirty="0" smtClean="0"/>
              <a:t>) в режиме точка-точка и точка</a:t>
            </a:r>
            <a:r>
              <a:rPr lang="en-US" sz="1800" dirty="0" smtClean="0"/>
              <a:t> </a:t>
            </a:r>
            <a:r>
              <a:rPr lang="ru-RU" sz="1800" dirty="0" smtClean="0"/>
              <a:t>–</a:t>
            </a:r>
            <a:r>
              <a:rPr lang="en-US" sz="1800" dirty="0" smtClean="0"/>
              <a:t> </a:t>
            </a:r>
            <a:r>
              <a:rPr lang="ru-RU" sz="1800" dirty="0" err="1" smtClean="0"/>
              <a:t>много-точка</a:t>
            </a:r>
            <a:r>
              <a:rPr lang="ru-RU" sz="1800" dirty="0" smtClean="0"/>
              <a:t>.</a:t>
            </a:r>
          </a:p>
          <a:p>
            <a:pPr lvl="0">
              <a:buFont typeface="Wingdings" pitchFamily="2" charset="2"/>
              <a:buChar char="v"/>
            </a:pPr>
            <a:endParaRPr lang="ru-RU" sz="1800" dirty="0" smtClean="0"/>
          </a:p>
          <a:p>
            <a:pPr lvl="0">
              <a:buFont typeface="Wingdings" pitchFamily="2" charset="2"/>
              <a:buChar char="v"/>
            </a:pPr>
            <a:endParaRPr lang="ru-RU" sz="1800" dirty="0" smtClean="0"/>
          </a:p>
          <a:p>
            <a:pPr lvl="0">
              <a:buFont typeface="Wingdings" pitchFamily="2" charset="2"/>
              <a:buChar char="v"/>
            </a:pPr>
            <a:endParaRPr lang="ru-RU" sz="1800" dirty="0" smtClean="0"/>
          </a:p>
          <a:p>
            <a:pPr lvl="0">
              <a:buFont typeface="Wingdings" pitchFamily="2" charset="2"/>
              <a:buChar char="v"/>
            </a:pPr>
            <a:endParaRPr lang="ru-RU" sz="1800" dirty="0" smtClean="0"/>
          </a:p>
          <a:p>
            <a:pPr lvl="0">
              <a:buFont typeface="Wingdings" pitchFamily="2" charset="2"/>
              <a:buChar char="v"/>
            </a:pPr>
            <a:endParaRPr lang="ru-RU" sz="1800" dirty="0" smtClean="0"/>
          </a:p>
          <a:p>
            <a:pPr lvl="0">
              <a:buFont typeface="Wingdings" pitchFamily="2" charset="2"/>
              <a:buChar char="v"/>
            </a:pPr>
            <a:endParaRPr lang="ru-RU" sz="1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Построение и сопровождение сетевой инфраструктуры предприятий : установка, настройка терминального и серверного оборудования на базе операционных систем </a:t>
            </a:r>
            <a:r>
              <a:rPr lang="en-US" sz="1800" dirty="0" smtClean="0"/>
              <a:t>Windows</a:t>
            </a:r>
            <a:r>
              <a:rPr lang="ru-RU" sz="1800" dirty="0" smtClean="0"/>
              <a:t> 2008, </a:t>
            </a:r>
            <a:r>
              <a:rPr lang="en-US" sz="1800" dirty="0" smtClean="0"/>
              <a:t>Linux</a:t>
            </a:r>
            <a:r>
              <a:rPr lang="ru-RU" sz="1800" dirty="0" smtClean="0"/>
              <a:t>/</a:t>
            </a:r>
            <a:r>
              <a:rPr lang="en-US" sz="1800" dirty="0" smtClean="0"/>
              <a:t>Unix</a:t>
            </a:r>
            <a:r>
              <a:rPr lang="ru-RU" sz="1800" dirty="0" smtClean="0"/>
              <a:t> (контроллер домена, организация доступа к сети Интернет (с различными критериями доступа, скорости, ограничения ресурсов на базе ISA </a:t>
            </a:r>
            <a:r>
              <a:rPr lang="ru-RU" sz="1800" dirty="0" err="1" smtClean="0"/>
              <a:t>Server</a:t>
            </a:r>
            <a:r>
              <a:rPr lang="ru-RU" sz="1800" dirty="0" smtClean="0"/>
              <a:t>, </a:t>
            </a:r>
            <a:r>
              <a:rPr lang="ru-RU" sz="1800" dirty="0" err="1" smtClean="0"/>
              <a:t>Ideco</a:t>
            </a:r>
            <a:r>
              <a:rPr lang="ru-RU" sz="1800" dirty="0" smtClean="0"/>
              <a:t>, </a:t>
            </a:r>
            <a:r>
              <a:rPr lang="ru-RU" sz="1800" dirty="0" err="1" smtClean="0"/>
              <a:t>Linux</a:t>
            </a:r>
            <a:r>
              <a:rPr lang="ru-RU" sz="1800" dirty="0" smtClean="0"/>
              <a:t>/</a:t>
            </a:r>
            <a:r>
              <a:rPr lang="ru-RU" sz="1800" dirty="0" err="1" smtClean="0"/>
              <a:t>Squid</a:t>
            </a:r>
            <a:r>
              <a:rPr lang="ru-RU" sz="1800" dirty="0" smtClean="0"/>
              <a:t>/</a:t>
            </a:r>
            <a:r>
              <a:rPr lang="ru-RU" sz="1800" dirty="0" err="1" smtClean="0"/>
              <a:t>iptables</a:t>
            </a:r>
            <a:r>
              <a:rPr lang="ru-RU" sz="1800" dirty="0" smtClean="0"/>
              <a:t> и др.), файловые сервера(</a:t>
            </a:r>
            <a:r>
              <a:rPr lang="ru-RU" sz="1800" dirty="0" err="1" smtClean="0"/>
              <a:t>Linux</a:t>
            </a:r>
            <a:r>
              <a:rPr lang="ru-RU" sz="1800" dirty="0" smtClean="0"/>
              <a:t>/</a:t>
            </a:r>
            <a:r>
              <a:rPr lang="ru-RU" sz="1800" dirty="0" err="1" smtClean="0"/>
              <a:t>Samba</a:t>
            </a:r>
            <a:r>
              <a:rPr lang="ru-RU" sz="1800" dirty="0" smtClean="0"/>
              <a:t>), </a:t>
            </a:r>
            <a:r>
              <a:rPr lang="ru-RU" sz="1800" dirty="0" err="1" smtClean="0"/>
              <a:t>сервера</a:t>
            </a:r>
            <a:r>
              <a:rPr lang="ru-RU" sz="1800" dirty="0" smtClean="0"/>
              <a:t> </a:t>
            </a:r>
            <a:r>
              <a:rPr lang="en-US" sz="1800" dirty="0" smtClean="0"/>
              <a:t>WINS</a:t>
            </a:r>
            <a:r>
              <a:rPr lang="ru-RU" sz="1800" dirty="0" smtClean="0"/>
              <a:t>, </a:t>
            </a:r>
            <a:r>
              <a:rPr lang="en-US" sz="1800" dirty="0" smtClean="0"/>
              <a:t>DHCP</a:t>
            </a:r>
            <a:r>
              <a:rPr lang="ru-RU" sz="1800" dirty="0" smtClean="0"/>
              <a:t>, </a:t>
            </a:r>
            <a:r>
              <a:rPr lang="en-US" sz="1800" dirty="0" smtClean="0"/>
              <a:t>DNS </a:t>
            </a:r>
            <a:r>
              <a:rPr lang="ru-RU" sz="1800" dirty="0" smtClean="0"/>
              <a:t>), управление сетевой политики безопасности на базе протокола </a:t>
            </a:r>
            <a:r>
              <a:rPr lang="en-US" sz="1800" dirty="0" smtClean="0"/>
              <a:t>IPSec</a:t>
            </a:r>
            <a:endParaRPr lang="ru-RU" sz="1800" dirty="0" smtClean="0"/>
          </a:p>
          <a:p>
            <a:pPr algn="just">
              <a:buFont typeface="Wingdings" pitchFamily="2" charset="2"/>
              <a:buChar char="v"/>
            </a:pPr>
            <a:endParaRPr lang="ru-RU" sz="1800" b="1" dirty="0" smtClean="0"/>
          </a:p>
          <a:p>
            <a:pPr lvl="0">
              <a:buFont typeface="Wingdings" pitchFamily="2" charset="2"/>
              <a:buChar char="v"/>
            </a:pPr>
            <a:endParaRPr lang="en-US" sz="1800" dirty="0" smtClean="0"/>
          </a:p>
          <a:p>
            <a:pPr lvl="0">
              <a:buNone/>
            </a:pPr>
            <a:endParaRPr lang="ru-RU" sz="1800" b="1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HDX4000_Product_Off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432" y="1489818"/>
            <a:ext cx="2066925" cy="1656493"/>
          </a:xfrm>
          <a:prstGeom prst="rect">
            <a:avLst/>
          </a:prstGeom>
        </p:spPr>
      </p:pic>
      <p:pic>
        <p:nvPicPr>
          <p:cNvPr id="5" name="Рисунок 4" descr="polycom_hdx_9000_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632" y="1489818"/>
            <a:ext cx="2357445" cy="1666018"/>
          </a:xfrm>
          <a:prstGeom prst="rect">
            <a:avLst/>
          </a:prstGeom>
        </p:spPr>
      </p:pic>
      <p:pic>
        <p:nvPicPr>
          <p:cNvPr id="6" name="Рисунок 5" descr="IN-Wall_Polycom_EagleEye__69427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050" y="1489818"/>
            <a:ext cx="2347934" cy="1666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375" y="466726"/>
            <a:ext cx="7210424" cy="5659438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1800" dirty="0" smtClean="0"/>
              <a:t>Настройка оборудования и программного обеспечения для организации связи между удаленными филиалами (офисами) на базе VPN или с использованием туннелирования VLAN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/>
              <a:t>Настройка оборудования, разработка мероприятий для обеспечения необходимого качества обслуживания (</a:t>
            </a:r>
            <a:r>
              <a:rPr lang="en-US" sz="1800" dirty="0" err="1" smtClean="0"/>
              <a:t>QoS</a:t>
            </a:r>
            <a:r>
              <a:rPr lang="ru-RU" sz="1800" dirty="0" smtClean="0"/>
              <a:t>) и гарантированной полосы пропускания в сетевой инфраструктуре предприятия для передачи видео, аудио информации (потоков).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/>
              <a:t> Проектирование и монтаж систем </a:t>
            </a:r>
            <a:r>
              <a:rPr lang="ru-RU" sz="1800" dirty="0" err="1" smtClean="0"/>
              <a:t>VoD</a:t>
            </a:r>
            <a:r>
              <a:rPr lang="ru-RU" sz="1800" dirty="0" smtClean="0"/>
              <a:t> (видео по запросу)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824" y="4572246"/>
            <a:ext cx="2076540" cy="1493223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8824" y="2886072"/>
            <a:ext cx="2064348" cy="1547869"/>
          </a:xfrm>
          <a:prstGeom prst="rect">
            <a:avLst/>
          </a:prstGeom>
        </p:spPr>
      </p:pic>
      <p:pic>
        <p:nvPicPr>
          <p:cNvPr id="6" name="Рисунок 5" descr="mediajet1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87" y="3024377"/>
            <a:ext cx="3203737" cy="30328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2574" y="314326"/>
            <a:ext cx="7134225" cy="58118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Поставка, монтаж оборудования для конференц-залов, кинотеатров.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lvl="0">
              <a:buFont typeface="Wingdings" pitchFamily="2" charset="2"/>
              <a:buChar char="v"/>
            </a:pPr>
            <a:endParaRPr lang="ru-RU" sz="1400" dirty="0" smtClean="0"/>
          </a:p>
          <a:p>
            <a:pPr lvl="0">
              <a:buFont typeface="Wingdings" pitchFamily="2" charset="2"/>
              <a:buChar char="v"/>
            </a:pPr>
            <a:endParaRPr lang="ru-RU" sz="1400" dirty="0" smtClean="0"/>
          </a:p>
          <a:p>
            <a:pPr lvl="0">
              <a:buFont typeface="Wingdings" pitchFamily="2" charset="2"/>
              <a:buChar char="v"/>
            </a:pPr>
            <a:r>
              <a:rPr lang="ru-RU" sz="1400" dirty="0" smtClean="0"/>
              <a:t>Проектирование и монтаж систем для ситуационно-аналитических центров.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376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0" y="952500"/>
            <a:ext cx="2372973" cy="1843084"/>
          </a:xfrm>
          <a:prstGeom prst="rect">
            <a:avLst/>
          </a:prstGeom>
        </p:spPr>
      </p:pic>
      <p:pic>
        <p:nvPicPr>
          <p:cNvPr id="6" name="Рисунок 5" descr="Vanil2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91" y="952500"/>
            <a:ext cx="2600325" cy="1843084"/>
          </a:xfrm>
          <a:prstGeom prst="rect">
            <a:avLst/>
          </a:prstGeom>
        </p:spPr>
      </p:pic>
      <p:pic>
        <p:nvPicPr>
          <p:cNvPr id="7" name="Рисунок 6" descr="20812_500_339_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930" y="3429000"/>
            <a:ext cx="3075395" cy="1900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14400" y="1600200"/>
            <a:ext cx="7606145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 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Акционерное общество “ Национальный аналитический центр при Правительстве Республики Казахстан ” построение сетевой инфраструктуры</a:t>
            </a:r>
            <a:r>
              <a:rPr lang="en-US" sz="1800" dirty="0" smtClean="0"/>
              <a:t>,</a:t>
            </a:r>
            <a:r>
              <a:rPr lang="ru-RU" sz="1800" dirty="0" smtClean="0"/>
              <a:t> монтаж рабочих мест локальной сети</a:t>
            </a:r>
            <a:r>
              <a:rPr lang="en-US" sz="1800" dirty="0" smtClean="0"/>
              <a:t> </a:t>
            </a:r>
            <a:r>
              <a:rPr lang="ru-RU" sz="1800" dirty="0" smtClean="0"/>
              <a:t>и связи , поставка и настройка сетевого активного оборудования, настройка сетевой инфраструктуры на базе </a:t>
            </a:r>
            <a:r>
              <a:rPr lang="ru-RU" sz="1800" dirty="0" err="1" smtClean="0"/>
              <a:t>Windows</a:t>
            </a:r>
            <a:r>
              <a:rPr lang="ru-RU" sz="1800" dirty="0" smtClean="0"/>
              <a:t> 2003 </a:t>
            </a:r>
            <a:r>
              <a:rPr lang="ru-RU" sz="1800" dirty="0" err="1" smtClean="0"/>
              <a:t>Server</a:t>
            </a:r>
            <a:r>
              <a:rPr lang="ru-RU" sz="1800" dirty="0" smtClean="0"/>
              <a:t> </a:t>
            </a:r>
            <a:r>
              <a:rPr lang="ru-RU" sz="1800" dirty="0" err="1" smtClean="0"/>
              <a:t>Enterprise</a:t>
            </a:r>
            <a:r>
              <a:rPr lang="ru-RU" sz="1800" dirty="0" smtClean="0"/>
              <a:t> </a:t>
            </a:r>
            <a:r>
              <a:rPr lang="ru-RU" sz="1800" dirty="0" err="1" smtClean="0"/>
              <a:t>Edition</a:t>
            </a:r>
            <a:r>
              <a:rPr lang="ru-RU" sz="1800" dirty="0" smtClean="0"/>
              <a:t>, настройка почтового сервера и Интернет шлюза на базе продукта </a:t>
            </a:r>
            <a:r>
              <a:rPr lang="ru-RU" sz="1800" dirty="0" err="1" smtClean="0"/>
              <a:t>Ideco</a:t>
            </a:r>
            <a:r>
              <a:rPr lang="ru-RU" sz="1800" dirty="0" smtClean="0"/>
              <a:t>. Август 2008 год  -Май 2009 год.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ТОО “ </a:t>
            </a:r>
            <a:r>
              <a:rPr lang="ru-RU" sz="1800" dirty="0" err="1" smtClean="0"/>
              <a:t>Камкор</a:t>
            </a:r>
            <a:r>
              <a:rPr lang="ru-RU" sz="1800" dirty="0" smtClean="0"/>
              <a:t> Менеджмент”  проектирование и монтаж локальной сети на 300 рабочих </a:t>
            </a:r>
            <a:r>
              <a:rPr lang="ru-RU" sz="1800" dirty="0" smtClean="0"/>
              <a:t>мест</a:t>
            </a:r>
            <a:r>
              <a:rPr lang="en-US" sz="1800" dirty="0" smtClean="0"/>
              <a:t> </a:t>
            </a:r>
            <a:r>
              <a:rPr lang="ru-RU" sz="1800" dirty="0" smtClean="0"/>
              <a:t>на базе </a:t>
            </a:r>
            <a:r>
              <a:rPr lang="ru-RU" sz="1800" dirty="0" smtClean="0"/>
              <a:t>к</a:t>
            </a:r>
            <a:r>
              <a:rPr lang="ru-RU" sz="1800" dirty="0" smtClean="0"/>
              <a:t>оммутаторов 2+ уровня </a:t>
            </a:r>
            <a:r>
              <a:rPr lang="en-US" sz="1800" dirty="0" smtClean="0"/>
              <a:t>DES-</a:t>
            </a:r>
            <a:r>
              <a:rPr lang="ru-RU" sz="1800" dirty="0" smtClean="0"/>
              <a:t>3852, </a:t>
            </a:r>
            <a:r>
              <a:rPr lang="en-US" sz="1800" dirty="0" smtClean="0"/>
              <a:t>DGS</a:t>
            </a:r>
            <a:r>
              <a:rPr lang="ru-RU" sz="1800" dirty="0" smtClean="0"/>
              <a:t>-3627.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 </a:t>
            </a:r>
            <a:r>
              <a:rPr lang="ru-RU" sz="1800" dirty="0" smtClean="0"/>
              <a:t>Настройка активного оборудования (коммутаторы 3 уровня </a:t>
            </a:r>
            <a:r>
              <a:rPr lang="en-US" sz="1800" dirty="0" smtClean="0"/>
              <a:t>D</a:t>
            </a:r>
            <a:r>
              <a:rPr lang="ru-RU" sz="1800" dirty="0" smtClean="0"/>
              <a:t>-</a:t>
            </a:r>
            <a:r>
              <a:rPr lang="en-US" sz="1800" dirty="0" smtClean="0"/>
              <a:t>link </a:t>
            </a:r>
            <a:r>
              <a:rPr lang="en-US" sz="1800" dirty="0" smtClean="0"/>
              <a:t>ES-</a:t>
            </a:r>
            <a:r>
              <a:rPr lang="ru-RU" sz="1800" dirty="0" smtClean="0"/>
              <a:t>3852</a:t>
            </a:r>
            <a:r>
              <a:rPr lang="ru-RU" sz="1800" dirty="0" smtClean="0"/>
              <a:t>, </a:t>
            </a:r>
            <a:r>
              <a:rPr lang="en-US" sz="1800" dirty="0" smtClean="0"/>
              <a:t>DGS</a:t>
            </a:r>
            <a:r>
              <a:rPr lang="ru-RU" sz="1800" dirty="0" smtClean="0"/>
              <a:t>-3627</a:t>
            </a:r>
            <a:r>
              <a:rPr lang="ru-RU" sz="1800" dirty="0" smtClean="0"/>
              <a:t>) с обеспечением безопасности на сетевом уровне.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 </a:t>
            </a:r>
            <a:r>
              <a:rPr lang="ru-RU" sz="1800" dirty="0" smtClean="0"/>
              <a:t>Монтаж оборудования для конференц-зала (установка оборудования </a:t>
            </a:r>
            <a:r>
              <a:rPr lang="ru-RU" sz="1800" dirty="0" err="1" smtClean="0"/>
              <a:t>Bosch</a:t>
            </a:r>
            <a:r>
              <a:rPr lang="ru-RU" sz="1800" dirty="0" smtClean="0"/>
              <a:t> для проведения конференций, установка системы озвучивания </a:t>
            </a:r>
            <a:r>
              <a:rPr lang="ru-RU" sz="1800" dirty="0" err="1" smtClean="0"/>
              <a:t>Bosch</a:t>
            </a:r>
            <a:r>
              <a:rPr lang="ru-RU" sz="1800" dirty="0" smtClean="0"/>
              <a:t> конференц-зала, монтаж проекционного экрана </a:t>
            </a:r>
            <a:r>
              <a:rPr lang="ru-RU" sz="1800" dirty="0" err="1" smtClean="0"/>
              <a:t>моторизованого</a:t>
            </a:r>
            <a:r>
              <a:rPr lang="ru-RU" sz="1800" dirty="0" smtClean="0"/>
              <a:t> </a:t>
            </a:r>
            <a:r>
              <a:rPr lang="en-US" sz="1800" dirty="0" err="1" smtClean="0"/>
              <a:t>Drapper</a:t>
            </a:r>
            <a:r>
              <a:rPr lang="ru-RU" sz="1800" dirty="0" smtClean="0"/>
              <a:t> диагональ 409см) февраль 2011 – март 2011г.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Разработка системы видеонаблюдения на базе </a:t>
            </a:r>
            <a:r>
              <a:rPr lang="ru-RU" sz="1800" dirty="0" err="1" smtClean="0"/>
              <a:t>агрегатированных</a:t>
            </a:r>
            <a:r>
              <a:rPr lang="ru-RU" sz="1800" dirty="0" smtClean="0"/>
              <a:t> узлов цифровых видео камер для организации системы безопасности предприятия.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Разработка оптимизированной сетевой инфраструктуры предприятий с минимизацией расходов на техническую поддержку</a:t>
            </a:r>
            <a:r>
              <a:rPr lang="en-US" sz="1800" dirty="0" smtClean="0"/>
              <a:t>, </a:t>
            </a:r>
            <a:r>
              <a:rPr lang="ru-RU" sz="1800" dirty="0" smtClean="0"/>
              <a:t>связь и обеспечение максимального уровня сетевой безопасности.</a:t>
            </a:r>
          </a:p>
          <a:p>
            <a:pPr algn="just">
              <a:buNone/>
            </a:pPr>
            <a:endParaRPr lang="ru-RU" sz="1800" dirty="0" smtClean="0"/>
          </a:p>
          <a:p>
            <a:pPr lvl="0"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3436" y="520469"/>
            <a:ext cx="66621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ru-RU" sz="3600" dirty="0" smtClean="0"/>
              <a:t>Выполненные работы</a:t>
            </a:r>
            <a:endParaRPr lang="en-US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3975" y="1600200"/>
            <a:ext cx="6921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n-lt"/>
              </a:rPr>
              <a:t>Программа развития ООН в Республике Казахстан – поставка активного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+mn-lt"/>
              </a:rPr>
              <a:t>сетевого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и серверного  оборудования 2007год.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047750" y="2895599"/>
            <a:ext cx="7439025" cy="32305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Акционерное Общество “Темир </a:t>
            </a:r>
            <a:r>
              <a:rPr lang="ru-RU" sz="1800" dirty="0" err="1" smtClean="0"/>
              <a:t>Жол</a:t>
            </a:r>
            <a:r>
              <a:rPr lang="ru-RU" sz="1800" dirty="0" smtClean="0"/>
              <a:t> </a:t>
            </a:r>
            <a:r>
              <a:rPr lang="ru-RU" sz="1800" dirty="0" err="1" smtClean="0"/>
              <a:t>Жондеу</a:t>
            </a:r>
            <a:r>
              <a:rPr lang="ru-RU" sz="1800" dirty="0" smtClean="0"/>
              <a:t>” – Установка, настройка телефонной станции </a:t>
            </a:r>
            <a:r>
              <a:rPr lang="ru-RU" sz="1800" dirty="0" err="1" smtClean="0"/>
              <a:t>Panasonic</a:t>
            </a:r>
            <a:r>
              <a:rPr lang="ru-RU" sz="1800" dirty="0" smtClean="0"/>
              <a:t> TDA 200 апрель 2011 г.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ТОО “</a:t>
            </a:r>
            <a:r>
              <a:rPr lang="ru-RU" sz="1800" dirty="0" err="1" smtClean="0"/>
              <a:t>Камкор</a:t>
            </a:r>
            <a:r>
              <a:rPr lang="ru-RU" sz="1800" dirty="0" smtClean="0"/>
              <a:t> Менеджмент” разработка проекта системы видеоконференцсвязи на 26 участников на базе оборудования </a:t>
            </a:r>
            <a:r>
              <a:rPr lang="en-US" sz="1800" dirty="0" err="1" smtClean="0"/>
              <a:t>Polycom</a:t>
            </a:r>
            <a:r>
              <a:rPr lang="ru-RU" sz="1800" dirty="0" smtClean="0"/>
              <a:t> апрель 2011г.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ТОО “</a:t>
            </a:r>
            <a:r>
              <a:rPr lang="ru-RU" sz="1800" dirty="0" err="1" smtClean="0"/>
              <a:t>Камкор</a:t>
            </a:r>
            <a:r>
              <a:rPr lang="ru-RU" sz="1800" dirty="0" smtClean="0"/>
              <a:t> Менеджмент” разработка проекта системы видео наблюдения май – ноябрь 2011 год.</a:t>
            </a:r>
          </a:p>
          <a:p>
            <a:pPr algn="just">
              <a:buFont typeface="Wingdings" pitchFamily="2" charset="2"/>
              <a:buChar char="v"/>
            </a:pPr>
            <a:endParaRPr lang="ru-RU" sz="1800" dirty="0" smtClean="0"/>
          </a:p>
          <a:p>
            <a:pPr algn="just">
              <a:buFont typeface="Wingdings" pitchFamily="2" charset="2"/>
              <a:buChar char="v"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620" y="804848"/>
            <a:ext cx="3364230" cy="2066940"/>
          </a:xfrm>
          <a:prstGeom prst="rect">
            <a:avLst/>
          </a:prstGeom>
        </p:spPr>
      </p:pic>
      <p:pic>
        <p:nvPicPr>
          <p:cNvPr id="14" name="Рисунок 13" descr="ка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1320" y="5238760"/>
            <a:ext cx="1264300" cy="995368"/>
          </a:xfrm>
          <a:prstGeom prst="rect">
            <a:avLst/>
          </a:prstGeom>
        </p:spPr>
      </p:pic>
      <p:pic>
        <p:nvPicPr>
          <p:cNvPr id="15" name="Рисунок 14" descr="кам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0296" y="5238760"/>
            <a:ext cx="1098384" cy="995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0624" y="523874"/>
            <a:ext cx="7496175" cy="56022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ТОО </a:t>
            </a:r>
            <a:r>
              <a:rPr lang="en-US" dirty="0" smtClean="0"/>
              <a:t>“</a:t>
            </a:r>
            <a:r>
              <a:rPr lang="en-US" dirty="0" err="1" smtClean="0"/>
              <a:t>Maks</a:t>
            </a:r>
            <a:r>
              <a:rPr lang="en-US" dirty="0" smtClean="0"/>
              <a:t> Co LTD 2007”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Директор </a:t>
            </a:r>
            <a:r>
              <a:rPr lang="ru-RU" sz="2000" dirty="0" smtClean="0"/>
              <a:t> ТОО  </a:t>
            </a:r>
            <a:r>
              <a:rPr lang="ru-RU" sz="2000" dirty="0" err="1" smtClean="0"/>
              <a:t>Усков</a:t>
            </a:r>
            <a:r>
              <a:rPr lang="ru-RU" sz="2000" dirty="0" smtClean="0"/>
              <a:t> Максим Юрьевич</a:t>
            </a:r>
          </a:p>
          <a:p>
            <a:pPr>
              <a:buNone/>
            </a:pPr>
            <a:r>
              <a:rPr lang="ru-RU" sz="2000" dirty="0" smtClean="0"/>
              <a:t>тел. </a:t>
            </a:r>
            <a:r>
              <a:rPr lang="en-US" sz="2000" dirty="0" smtClean="0"/>
              <a:t>+7</a:t>
            </a:r>
            <a:r>
              <a:rPr lang="ru-RU" sz="2000" dirty="0" smtClean="0"/>
              <a:t>707-854-65-90, </a:t>
            </a:r>
            <a:r>
              <a:rPr lang="en-US" sz="2000" dirty="0" smtClean="0"/>
              <a:t>+7</a:t>
            </a:r>
            <a:r>
              <a:rPr lang="ru-RU" sz="2000" dirty="0" smtClean="0"/>
              <a:t>701-513-71-03</a:t>
            </a:r>
          </a:p>
          <a:p>
            <a:pPr>
              <a:buNone/>
            </a:pPr>
            <a:r>
              <a:rPr lang="en-US" sz="2000" dirty="0" smtClean="0"/>
              <a:t>E-mail: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2"/>
              </a:rPr>
              <a:t>dtnet@rambler.ru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astana1980_80@mail.ru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Skype: yri_u_58 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300033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681A1-BD89-4CAA-A224-51B815E32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655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TS030003397</vt:lpstr>
      <vt:lpstr>ТОО “Maks Co LTD 2007”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user1</dc:creator>
  <cp:lastModifiedBy>Yri</cp:lastModifiedBy>
  <cp:revision>82</cp:revision>
  <dcterms:created xsi:type="dcterms:W3CDTF">2011-05-08T16:15:38Z</dcterms:created>
  <dcterms:modified xsi:type="dcterms:W3CDTF">2012-08-28T20:57:37Z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TC300033979990</vt:lpwstr>
  </property>
</Properties>
</file>